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34175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7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A5C97-07CD-4DE5-B17B-BC33B246779A}" type="datetimeFigureOut">
              <a:rPr lang="zh-TW" altLang="en-US" smtClean="0"/>
              <a:pPr/>
              <a:t>2012/9/21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6756-96ED-42FB-AC1D-33DA0DA7B4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764704"/>
            <a:ext cx="763284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dirty="0" smtClean="0">
                <a:solidFill>
                  <a:srgbClr val="16076F"/>
                </a:solidFill>
              </a:rPr>
              <a:t>Logic Design</a:t>
            </a:r>
          </a:p>
          <a:p>
            <a:r>
              <a:rPr lang="en-US" altLang="zh-TW" sz="2400" dirty="0" smtClean="0">
                <a:solidFill>
                  <a:srgbClr val="16076F"/>
                </a:solidFill>
              </a:rPr>
              <a:t>Aims:</a:t>
            </a:r>
          </a:p>
          <a:p>
            <a:pPr algn="just"/>
            <a:r>
              <a:rPr lang="en-US" altLang="zh-TW" sz="2400" dirty="0" smtClean="0"/>
              <a:t>Make students familiar with Boolean algebra, </a:t>
            </a:r>
          </a:p>
          <a:p>
            <a:pPr algn="just"/>
            <a:r>
              <a:rPr lang="en-US" altLang="zh-TW" sz="2400" dirty="0" smtClean="0"/>
              <a:t>logic design, and logic circuit through </a:t>
            </a:r>
          </a:p>
          <a:p>
            <a:pPr algn="just"/>
            <a:r>
              <a:rPr lang="en-US" altLang="zh-TW" sz="2400" dirty="0" smtClean="0"/>
              <a:t>lecturing, home work, and lab experiments.</a:t>
            </a:r>
          </a:p>
          <a:p>
            <a:pPr algn="just"/>
            <a:r>
              <a:rPr lang="en-US" altLang="zh-TW" sz="2400" dirty="0" smtClean="0"/>
              <a:t>Make students gain some experience on </a:t>
            </a:r>
          </a:p>
          <a:p>
            <a:pPr algn="just"/>
            <a:r>
              <a:rPr lang="en-US" altLang="zh-TW" sz="2400" dirty="0" smtClean="0"/>
              <a:t>modern computer-aided-design tools</a:t>
            </a:r>
          </a:p>
          <a:p>
            <a:r>
              <a:rPr lang="en-US" altLang="zh-TW" sz="2400" dirty="0" smtClean="0">
                <a:solidFill>
                  <a:srgbClr val="16076F"/>
                </a:solidFill>
              </a:rPr>
              <a:t>Text Book:</a:t>
            </a:r>
          </a:p>
          <a:p>
            <a:r>
              <a:rPr lang="en-US" altLang="zh-TW" sz="2400" dirty="0" smtClean="0"/>
              <a:t>Fundamentals of Logic Design (6th Edition), </a:t>
            </a:r>
          </a:p>
          <a:p>
            <a:r>
              <a:rPr lang="en-US" altLang="zh-TW" sz="2400" dirty="0" smtClean="0"/>
              <a:t>by </a:t>
            </a:r>
            <a:r>
              <a:rPr lang="en-US" altLang="zh-TW" sz="2400" dirty="0" err="1" smtClean="0"/>
              <a:t>C.R.Roth</a:t>
            </a:r>
            <a:r>
              <a:rPr lang="en-US" altLang="zh-TW" sz="2400" dirty="0" smtClean="0"/>
              <a:t> and L.L. Kinney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908720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16076F"/>
                </a:solidFill>
                <a:latin typeface="+mj-lt"/>
              </a:rPr>
              <a:t>Instructor: Prof. </a:t>
            </a:r>
            <a:r>
              <a:rPr lang="zh-TW" altLang="en-US" sz="2800" dirty="0" smtClean="0">
                <a:solidFill>
                  <a:srgbClr val="16076F"/>
                </a:solidFill>
                <a:latin typeface="+mj-lt"/>
              </a:rPr>
              <a:t>林炆標</a:t>
            </a:r>
          </a:p>
          <a:p>
            <a:r>
              <a:rPr lang="en-US" altLang="zh-TW" sz="2800" dirty="0" smtClean="0"/>
              <a:t>1982 B.S. National Taiwan Institute of Technology</a:t>
            </a:r>
          </a:p>
          <a:p>
            <a:r>
              <a:rPr lang="en-US" altLang="zh-TW" sz="2800" dirty="0" smtClean="0"/>
              <a:t>1985 </a:t>
            </a:r>
            <a:r>
              <a:rPr lang="en-US" altLang="zh-TW" sz="2400" dirty="0" smtClean="0"/>
              <a:t>M.S.</a:t>
            </a:r>
            <a:r>
              <a:rPr lang="en-US" altLang="zh-TW" sz="2800" dirty="0" smtClean="0"/>
              <a:t> National Taiwan Institute of Technology </a:t>
            </a:r>
          </a:p>
          <a:p>
            <a:r>
              <a:rPr lang="en-US" altLang="zh-TW" sz="2800" dirty="0" smtClean="0"/>
              <a:t>2002 Ph.D. National </a:t>
            </a:r>
            <a:r>
              <a:rPr lang="en-US" altLang="zh-TW" sz="2800" dirty="0" err="1" smtClean="0"/>
              <a:t>Chiao</a:t>
            </a:r>
            <a:r>
              <a:rPr lang="en-US" altLang="zh-TW" sz="2800" dirty="0" smtClean="0"/>
              <a:t>-Tung University</a:t>
            </a:r>
          </a:p>
          <a:p>
            <a:r>
              <a:rPr lang="en-US" altLang="zh-TW" sz="2800" dirty="0" smtClean="0"/>
              <a:t>Since 2009,  Assistant Professor of Dept. E.E., C.G.U.  </a:t>
            </a:r>
          </a:p>
          <a:p>
            <a:r>
              <a:rPr lang="en-US" altLang="zh-TW" sz="2800" dirty="0" smtClean="0"/>
              <a:t>Areas: Optical Communications and High-Speed wireless communications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23728" y="548680"/>
            <a:ext cx="1491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solidFill>
                  <a:srgbClr val="16076F"/>
                </a:solidFill>
              </a:rPr>
              <a:t>Contents</a:t>
            </a:r>
            <a:endParaRPr lang="zh-TW" altLang="en-US" sz="2800" dirty="0">
              <a:solidFill>
                <a:srgbClr val="16076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86000" y="1166843"/>
            <a:ext cx="6030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1. </a:t>
            </a:r>
            <a:r>
              <a:rPr lang="en-US" altLang="zh-TW" dirty="0" smtClean="0"/>
              <a:t>Number Systems and Conversion </a:t>
            </a:r>
            <a:endParaRPr lang="zh-TW" altLang="zh-TW" dirty="0" smtClean="0"/>
          </a:p>
          <a:p>
            <a:r>
              <a:rPr lang="en-US" altLang="zh-TW" dirty="0" smtClean="0"/>
              <a:t>2.  Boolean Algebra </a:t>
            </a:r>
            <a:endParaRPr lang="zh-TW" altLang="zh-TW" dirty="0" smtClean="0"/>
          </a:p>
          <a:p>
            <a:r>
              <a:rPr lang="en-US" altLang="zh-TW" dirty="0" smtClean="0"/>
              <a:t>3.  Inversion: Formed by </a:t>
            </a:r>
            <a:r>
              <a:rPr lang="en-US" altLang="zh-TW" dirty="0" err="1" smtClean="0"/>
              <a:t>DeMorgen’s</a:t>
            </a:r>
            <a:r>
              <a:rPr lang="en-US" altLang="zh-TW" dirty="0" smtClean="0"/>
              <a:t> Law</a:t>
            </a:r>
            <a:endParaRPr lang="zh-TW" altLang="zh-TW" dirty="0" smtClean="0"/>
          </a:p>
          <a:p>
            <a:r>
              <a:rPr lang="en-US" altLang="zh-TW" dirty="0" smtClean="0"/>
              <a:t>4.  Applications of Boolean Algebra </a:t>
            </a:r>
            <a:endParaRPr lang="zh-TW" altLang="zh-TW" dirty="0" smtClean="0"/>
          </a:p>
          <a:p>
            <a:r>
              <a:rPr lang="en-US" altLang="zh-TW" dirty="0" smtClean="0"/>
              <a:t>5.  </a:t>
            </a:r>
            <a:r>
              <a:rPr lang="en-US" altLang="zh-TW" dirty="0" err="1" smtClean="0"/>
              <a:t>Karnaugh</a:t>
            </a:r>
            <a:r>
              <a:rPr lang="en-US" altLang="zh-TW" dirty="0" smtClean="0"/>
              <a:t> Maps </a:t>
            </a:r>
            <a:endParaRPr lang="zh-TW" altLang="zh-TW" dirty="0" smtClean="0"/>
          </a:p>
          <a:p>
            <a:r>
              <a:rPr lang="en-US" altLang="zh-TW" dirty="0" smtClean="0"/>
              <a:t>6   </a:t>
            </a:r>
            <a:r>
              <a:rPr lang="en-US" altLang="zh-TW" dirty="0" err="1" smtClean="0"/>
              <a:t>Quine-McCluskey</a:t>
            </a:r>
            <a:r>
              <a:rPr lang="en-US" altLang="zh-TW" dirty="0" smtClean="0"/>
              <a:t> Method </a:t>
            </a:r>
            <a:endParaRPr lang="zh-TW" altLang="zh-TW" dirty="0" smtClean="0"/>
          </a:p>
          <a:p>
            <a:r>
              <a:rPr lang="en-US" altLang="zh-TW" dirty="0" smtClean="0"/>
              <a:t>7.  Multi-Level Gate Circuits </a:t>
            </a:r>
            <a:endParaRPr lang="zh-TW" altLang="zh-TW" dirty="0" smtClean="0"/>
          </a:p>
          <a:p>
            <a:r>
              <a:rPr lang="en-US" altLang="zh-TW" dirty="0" smtClean="0"/>
              <a:t>8.  Combinational Circuit Design </a:t>
            </a:r>
            <a:endParaRPr lang="zh-TW" altLang="zh-TW" dirty="0" smtClean="0"/>
          </a:p>
          <a:p>
            <a:r>
              <a:rPr lang="en-US" altLang="zh-TW" dirty="0" smtClean="0"/>
              <a:t>9.  Multiplexers, Decoders, and Programmable Logic Devices </a:t>
            </a:r>
            <a:endParaRPr lang="zh-TW" altLang="zh-TW" dirty="0" smtClean="0"/>
          </a:p>
          <a:p>
            <a:r>
              <a:rPr lang="en-US" altLang="zh-TW" dirty="0" smtClean="0"/>
              <a:t>10. Introduction to VHDL</a:t>
            </a:r>
            <a:endParaRPr lang="zh-TW" altLang="zh-TW" dirty="0" smtClean="0"/>
          </a:p>
          <a:p>
            <a:r>
              <a:rPr lang="en-US" altLang="zh-TW" dirty="0" smtClean="0"/>
              <a:t>11. Latches and Flip-Flops </a:t>
            </a:r>
            <a:endParaRPr lang="zh-TW" altLang="zh-TW" dirty="0" smtClean="0"/>
          </a:p>
          <a:p>
            <a:r>
              <a:rPr lang="en-US" altLang="zh-TW" dirty="0" smtClean="0"/>
              <a:t>12. Registers and Counters </a:t>
            </a:r>
            <a:endParaRPr lang="zh-TW" altLang="zh-TW" dirty="0" smtClean="0"/>
          </a:p>
          <a:p>
            <a:r>
              <a:rPr lang="en-US" altLang="zh-TW" dirty="0" smtClean="0"/>
              <a:t>13. Analysis of Clocked Sequential Circuits </a:t>
            </a:r>
            <a:endParaRPr lang="zh-TW" altLang="zh-TW" dirty="0" smtClean="0"/>
          </a:p>
          <a:p>
            <a:r>
              <a:rPr lang="en-US" altLang="zh-TW" dirty="0" smtClean="0"/>
              <a:t>14. Derivation of State Graphs and Tables </a:t>
            </a:r>
            <a:endParaRPr kumimoji="1" lang="en-US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9872" y="620688"/>
            <a:ext cx="1469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800" dirty="0" err="1" smtClean="0">
                <a:solidFill>
                  <a:srgbClr val="16076F"/>
                </a:solidFill>
              </a:rPr>
              <a:t>Gradings</a:t>
            </a:r>
            <a:endParaRPr lang="zh-TW" altLang="en-US" sz="2800" dirty="0">
              <a:solidFill>
                <a:srgbClr val="16076F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79712" y="148478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dirty="0"/>
              <a:t>Homework (mini report) 10% </a:t>
            </a:r>
            <a:endParaRPr lang="zh-TW" altLang="zh-TW" sz="2400" dirty="0"/>
          </a:p>
          <a:p>
            <a:r>
              <a:rPr lang="en-US" altLang="zh-TW" sz="2400" dirty="0"/>
              <a:t>Quiz 20%</a:t>
            </a:r>
            <a:endParaRPr lang="zh-TW" altLang="zh-TW" sz="2400" dirty="0"/>
          </a:p>
          <a:p>
            <a:r>
              <a:rPr lang="en-US" altLang="zh-TW" sz="2400" dirty="0"/>
              <a:t>Attendance 10%</a:t>
            </a:r>
            <a:endParaRPr lang="zh-TW" altLang="zh-TW" sz="2400" dirty="0"/>
          </a:p>
          <a:p>
            <a:r>
              <a:rPr lang="en-US" altLang="zh-TW" sz="2400" dirty="0"/>
              <a:t>Midterm Exam 30% </a:t>
            </a:r>
            <a:endParaRPr lang="zh-TW" altLang="zh-TW" sz="2400" dirty="0"/>
          </a:p>
          <a:p>
            <a:r>
              <a:rPr lang="en-US" altLang="zh-TW" sz="2400" dirty="0"/>
              <a:t>Final Exam 30% </a:t>
            </a:r>
            <a:endParaRPr lang="zh-TW" altLang="zh-TW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5656" y="764704"/>
            <a:ext cx="640871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16076F"/>
                </a:solidFill>
              </a:rPr>
              <a:t>我的期望</a:t>
            </a:r>
            <a:r>
              <a:rPr lang="en-US" altLang="zh-TW" sz="2800" b="1" dirty="0" smtClean="0">
                <a:solidFill>
                  <a:srgbClr val="16076F"/>
                </a:solidFill>
              </a:rPr>
              <a:t>:</a:t>
            </a:r>
          </a:p>
          <a:p>
            <a:pPr algn="ctr"/>
            <a:endParaRPr lang="en-US" altLang="zh-TW" sz="2400" dirty="0" smtClean="0"/>
          </a:p>
          <a:p>
            <a:r>
              <a:rPr lang="zh-TW" altLang="en-US" sz="2400" dirty="0" smtClean="0"/>
              <a:t>一、大部份的同學對</a:t>
            </a:r>
            <a:r>
              <a:rPr lang="en-US" altLang="zh-TW" sz="2400" dirty="0" smtClean="0"/>
              <a:t>Logic Design, Logic Circuits</a:t>
            </a:r>
          </a:p>
          <a:p>
            <a:r>
              <a:rPr lang="zh-TW" altLang="en-US" sz="2400" dirty="0" smtClean="0"/>
              <a:t>能有大体的了解</a:t>
            </a:r>
            <a:r>
              <a:rPr lang="en-US" altLang="zh-TW" sz="2400" dirty="0" smtClean="0"/>
              <a:t>(&gt;80%)</a:t>
            </a:r>
            <a:r>
              <a:rPr lang="zh-TW" altLang="en-US" sz="2400" dirty="0" smtClean="0"/>
              <a:t>，期終平均</a:t>
            </a:r>
            <a:r>
              <a:rPr lang="en-US" altLang="zh-TW" sz="2400" dirty="0" smtClean="0"/>
              <a:t>&gt; 75 </a:t>
            </a:r>
            <a:r>
              <a:rPr lang="zh-TW" altLang="en-US" sz="2400" dirty="0" smtClean="0"/>
              <a:t>分。</a:t>
            </a:r>
          </a:p>
          <a:p>
            <a:r>
              <a:rPr lang="zh-TW" altLang="en-US" sz="2400" dirty="0" smtClean="0"/>
              <a:t>二、激發一些同學對</a:t>
            </a:r>
            <a:r>
              <a:rPr lang="en-US" altLang="zh-TW" sz="2400" dirty="0" smtClean="0"/>
              <a:t>Logic Design, Digital Design</a:t>
            </a:r>
          </a:p>
          <a:p>
            <a:r>
              <a:rPr lang="zh-TW" altLang="en-US" sz="2400" dirty="0" smtClean="0"/>
              <a:t>及</a:t>
            </a:r>
            <a:r>
              <a:rPr lang="en-US" altLang="zh-TW" sz="2400" dirty="0" smtClean="0"/>
              <a:t>Testing </a:t>
            </a:r>
            <a:r>
              <a:rPr lang="zh-TW" altLang="en-US" sz="2400" dirty="0" smtClean="0"/>
              <a:t>之興趣。</a:t>
            </a:r>
          </a:p>
          <a:p>
            <a:endParaRPr lang="en-US" altLang="zh-TW" sz="2400" dirty="0" smtClean="0"/>
          </a:p>
          <a:p>
            <a:r>
              <a:rPr lang="zh-TW" altLang="en-US" sz="2800" b="1" dirty="0" smtClean="0">
                <a:solidFill>
                  <a:srgbClr val="16076F"/>
                </a:solidFill>
              </a:rPr>
              <a:t>                          你們的期望</a:t>
            </a:r>
            <a:r>
              <a:rPr lang="en-US" altLang="zh-TW" sz="2800" b="1" dirty="0" smtClean="0">
                <a:solidFill>
                  <a:srgbClr val="16076F"/>
                </a:solidFill>
              </a:rPr>
              <a:t>:</a:t>
            </a:r>
          </a:p>
          <a:p>
            <a:r>
              <a:rPr lang="zh-TW" altLang="en-US" sz="2400" dirty="0" smtClean="0"/>
              <a:t>成績</a:t>
            </a:r>
            <a:r>
              <a:rPr lang="en-US" altLang="zh-TW" sz="2400" dirty="0" smtClean="0"/>
              <a:t>&gt; 90 </a:t>
            </a:r>
            <a:r>
              <a:rPr lang="zh-TW" altLang="en-US" sz="2400" dirty="0" smtClean="0"/>
              <a:t>分</a:t>
            </a:r>
          </a:p>
          <a:p>
            <a:endParaRPr lang="en-US" altLang="zh-TW" sz="2400" dirty="0" smtClean="0"/>
          </a:p>
          <a:p>
            <a:r>
              <a:rPr lang="en-US" altLang="zh-TW" sz="2800" b="1" dirty="0" smtClean="0">
                <a:solidFill>
                  <a:srgbClr val="16076F"/>
                </a:solidFill>
              </a:rPr>
              <a:t>So</a:t>
            </a:r>
            <a:r>
              <a:rPr lang="zh-TW" altLang="en-US" sz="2800" b="1" dirty="0" smtClean="0">
                <a:solidFill>
                  <a:srgbClr val="16076F"/>
                </a:solidFill>
              </a:rPr>
              <a:t>， 我們合作加油</a:t>
            </a:r>
            <a:r>
              <a:rPr lang="en-US" altLang="zh-TW" sz="2800" b="1" dirty="0" smtClean="0">
                <a:solidFill>
                  <a:srgbClr val="16076F"/>
                </a:solidFill>
              </a:rPr>
              <a:t>!    </a:t>
            </a:r>
            <a:r>
              <a:rPr lang="zh-TW" altLang="en-US" sz="2800" b="1" dirty="0" smtClean="0">
                <a:solidFill>
                  <a:srgbClr val="16076F"/>
                </a:solidFill>
              </a:rPr>
              <a:t>預祝成功</a:t>
            </a:r>
            <a:r>
              <a:rPr lang="en-US" altLang="zh-TW" sz="2800" b="1" dirty="0" smtClean="0">
                <a:solidFill>
                  <a:srgbClr val="16076F"/>
                </a:solidFill>
              </a:rPr>
              <a:t>!</a:t>
            </a:r>
            <a:endParaRPr lang="zh-TW" altLang="en-US" sz="2800" b="1" dirty="0">
              <a:solidFill>
                <a:srgbClr val="16076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67744" y="2276872"/>
            <a:ext cx="4300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solidFill>
                  <a:srgbClr val="16076F"/>
                </a:solidFill>
              </a:rPr>
              <a:t>Why study Logic Design?</a:t>
            </a:r>
            <a:endParaRPr lang="zh-TW" altLang="en-US" sz="3200" dirty="0">
              <a:solidFill>
                <a:srgbClr val="16076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013" y="561975"/>
            <a:ext cx="8181975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278</Words>
  <Application>Microsoft Office PowerPoint</Application>
  <PresentationFormat>如螢幕大小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Wen-Piao Lin</dc:creator>
  <cp:lastModifiedBy>wen piao lin</cp:lastModifiedBy>
  <cp:revision>6</cp:revision>
  <dcterms:created xsi:type="dcterms:W3CDTF">2012-02-20T02:35:12Z</dcterms:created>
  <dcterms:modified xsi:type="dcterms:W3CDTF">2012-09-21T02:34:24Z</dcterms:modified>
</cp:coreProperties>
</file>